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70" r:id="rId8"/>
    <p:sldId id="271" r:id="rId9"/>
    <p:sldId id="261" r:id="rId10"/>
    <p:sldId id="273" r:id="rId11"/>
    <p:sldId id="262" r:id="rId12"/>
    <p:sldId id="263" r:id="rId13"/>
    <p:sldId id="284" r:id="rId14"/>
    <p:sldId id="264" r:id="rId15"/>
    <p:sldId id="266" r:id="rId16"/>
    <p:sldId id="267" r:id="rId17"/>
    <p:sldId id="268" r:id="rId18"/>
    <p:sldId id="276" r:id="rId19"/>
    <p:sldId id="277" r:id="rId20"/>
    <p:sldId id="278" r:id="rId21"/>
    <p:sldId id="279" r:id="rId22"/>
    <p:sldId id="275" r:id="rId23"/>
    <p:sldId id="283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26/02/1440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143056" cy="864096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 smtClean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Advance Structure Analysis</a:t>
            </a:r>
            <a:endParaRPr lang="en-US" sz="4000" i="1" dirty="0">
              <a:ln>
                <a:solidFill>
                  <a:srgbClr val="0070C0"/>
                </a:solidFill>
              </a:ln>
              <a:latin typeface="Bodoni MT Black" pitchFamily="18" charset="0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467544" y="3356992"/>
            <a:ext cx="8143056" cy="864096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i="1" dirty="0" smtClean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“Stiffness Matrix Method”</a:t>
            </a:r>
          </a:p>
        </p:txBody>
      </p:sp>
      <p:sp>
        <p:nvSpPr>
          <p:cNvPr id="5" name="عنوان فرعي 2"/>
          <p:cNvSpPr txBox="1">
            <a:spLocks/>
          </p:cNvSpPr>
          <p:nvPr/>
        </p:nvSpPr>
        <p:spPr>
          <a:xfrm>
            <a:off x="458091" y="4797152"/>
            <a:ext cx="8143056" cy="864096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i="1" dirty="0" smtClean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By: Asst</a:t>
            </a:r>
            <a:r>
              <a:rPr lang="en-US" sz="2500" i="1" dirty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. </a:t>
            </a:r>
            <a:r>
              <a:rPr lang="en-US" sz="2500" i="1" dirty="0" smtClean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prof. </a:t>
            </a:r>
            <a:r>
              <a:rPr lang="en-US" sz="2500" i="1" dirty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Dr. </a:t>
            </a:r>
            <a:r>
              <a:rPr lang="en-US" sz="2500" i="1" dirty="0" err="1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Wissam</a:t>
            </a:r>
            <a:r>
              <a:rPr lang="en-US" sz="2500" i="1" dirty="0">
                <a:ln>
                  <a:solidFill>
                    <a:srgbClr val="0070C0"/>
                  </a:solidFill>
                </a:ln>
                <a:latin typeface="Bodoni MT Black" pitchFamily="18" charset="0"/>
              </a:rPr>
              <a:t> D. Salman   </a:t>
            </a:r>
          </a:p>
        </p:txBody>
      </p:sp>
    </p:spTree>
    <p:extLst>
      <p:ext uri="{BB962C8B-B14F-4D97-AF65-F5344CB8AC3E}">
        <p14:creationId xmlns:p14="http://schemas.microsoft.com/office/powerpoint/2010/main" val="1693648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08720"/>
                <a:ext cx="8229600" cy="4968552"/>
              </a:xfrm>
            </p:spPr>
            <p:txBody>
              <a:bodyPr>
                <a:noAutofit/>
              </a:bodyPr>
              <a:lstStyle/>
              <a:p>
                <a:pPr marL="0" indent="0" algn="justLow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2400" b="1">
                          <a:latin typeface="Cambria Math"/>
                        </a:rPr>
                        <m:t>[</m:t>
                      </m:r>
                      <m:r>
                        <a:rPr lang="en-US" sz="2400" b="1" i="1">
                          <a:latin typeface="Cambria Math"/>
                        </a:rPr>
                        <m:t>𝟐𝟒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𝟐𝟒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𝟏𝟎𝟎</m:t>
                      </m:r>
                      <m:r>
                        <a:rPr lang="en-US" sz="2400" b="1">
                          <a:latin typeface="Cambria Math"/>
                        </a:rPr>
                        <m:t>…………………①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justLow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2400" b="1">
                          <a:latin typeface="Cambria Math"/>
                        </a:rPr>
                        <m:t>[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𝟏𝟐𝟖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𝟑𝟐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>
                          <a:latin typeface="Cambria Math"/>
                        </a:rPr>
                        <m:t>………….….………②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justLow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r>
                        <a:rPr lang="en-US" sz="2400" b="1">
                          <a:latin typeface="Cambria Math"/>
                        </a:rPr>
                        <m:t>[</m:t>
                      </m:r>
                      <m:r>
                        <a:rPr lang="en-US" sz="2400" b="1" i="1">
                          <a:latin typeface="Cambria Math"/>
                        </a:rPr>
                        <m:t>𝟐𝟒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𝟑𝟐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latin typeface="Cambria Math"/>
                        </a:rPr>
                        <m:t>𝟏𝟐𝟖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>
                          <a:latin typeface="Cambria Math"/>
                        </a:rPr>
                        <m:t>…………....………③</m:t>
                      </m:r>
                    </m:oMath>
                  </m:oMathPara>
                </a14:m>
                <a:endParaRPr lang="en-US" sz="2400" dirty="0"/>
              </a:p>
              <a:p>
                <a:pPr marL="0" indent="0" algn="justLow">
                  <a:buNone/>
                </a:pPr>
                <a:endParaRPr lang="en-US" sz="2400" b="1" dirty="0" smtClean="0"/>
              </a:p>
              <a:p>
                <a:pPr marL="0" indent="0" algn="justLow">
                  <a:buNone/>
                </a:pPr>
                <a:r>
                  <a:rPr lang="en-US" sz="2400" b="1" dirty="0" smtClean="0"/>
                  <a:t>Solving </a:t>
                </a:r>
                <a:r>
                  <a:rPr lang="en-US" sz="2400" b="1" dirty="0"/>
                  <a:t>get:-</a:t>
                </a:r>
                <a:endParaRPr lang="en-US" sz="2400" dirty="0"/>
              </a:p>
              <a:p>
                <a:pPr marL="0" indent="0" algn="justLow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𝟏𝟐𝟓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𝟐𝟒</m:t>
                          </m:r>
                        </m:den>
                      </m:f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den>
                      </m:f>
                      <m:r>
                        <a:rPr lang="en-US" sz="2400" b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𝟓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𝟐𝟎𝟖𝟑</m:t>
                      </m:r>
                      <m:r>
                        <a:rPr lang="en-US" sz="2400" b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 algn="justLow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𝟒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𝟐𝟓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𝟗𝟔</m:t>
                          </m:r>
                        </m:den>
                      </m:f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den>
                      </m:f>
                      <m:r>
                        <a:rPr lang="en-US" sz="2400" b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−</m:t>
                      </m:r>
                      <m:r>
                        <a:rPr lang="en-US" sz="2400" b="1" i="1">
                          <a:latin typeface="Cambria Math"/>
                        </a:rPr>
                        <m:t>𝟎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𝟐𝟔𝟎𝟒𝟐</m:t>
                      </m:r>
                      <m:r>
                        <a:rPr lang="en-US" sz="2400" b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 algn="justLow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>
                              <a:latin typeface="Cambria Math"/>
                            </a:rPr>
                            <m:t>∆</m:t>
                          </m:r>
                        </m:e>
                        <m:sub>
                          <m:r>
                            <a:rPr lang="en-US" sz="2400" b="1" i="1">
                              <a:latin typeface="Cambria Math"/>
                            </a:rPr>
                            <m:t>𝟔</m:t>
                          </m:r>
                        </m:sub>
                      </m:sSub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𝟐𝟓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𝟐𝟒</m:t>
                          </m:r>
                        </m:den>
                      </m:f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den>
                      </m:f>
                      <m:r>
                        <a:rPr lang="en-US" sz="2400" b="1"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latin typeface="Cambria Math"/>
                        </a:rPr>
                        <m:t>𝟏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𝟎𝟒𝟏𝟔</m:t>
                      </m:r>
                      <m:r>
                        <a:rPr lang="en-US" sz="2400" b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 algn="justLow">
                  <a:buNone/>
                </a:pPr>
                <a:endParaRPr lang="en-US" sz="2400" b="1" u="heavy" dirty="0" smtClean="0"/>
              </a:p>
              <a:p>
                <a:pPr marL="0" indent="0" algn="justLow">
                  <a:buNone/>
                </a:pPr>
                <a:endParaRPr lang="en-US" sz="2400" b="1" u="heavy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08720"/>
                <a:ext cx="8229600" cy="4968552"/>
              </a:xfrm>
              <a:blipFill rotWithShape="1">
                <a:blip r:embed="rId2"/>
                <a:stretch>
                  <a:fillRect l="-1185" b="-8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82368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530075" y="3356992"/>
            <a:ext cx="8229600" cy="352839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19312" y="813474"/>
            <a:ext cx="8240363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-US" sz="2400" b="1" dirty="0"/>
              <a:t>Substitute in overall matrix get:-</a:t>
            </a:r>
            <a:endParaRPr lang="en-US" sz="2400" dirty="0"/>
          </a:p>
          <a:p>
            <a:pPr algn="l" rtl="0"/>
            <a:r>
              <a:rPr lang="en-US" sz="2400" b="1" dirty="0"/>
              <a:t>F</a:t>
            </a:r>
            <a:r>
              <a:rPr lang="en-US" sz="2400" b="1" baseline="-25000" dirty="0"/>
              <a:t>1</a:t>
            </a:r>
            <a:r>
              <a:rPr lang="en-US" sz="2400" b="1" dirty="0"/>
              <a:t>= 56.25 kN ↑</a:t>
            </a:r>
            <a:endParaRPr lang="en-US" sz="2400" dirty="0"/>
          </a:p>
          <a:p>
            <a:pPr algn="l" rtl="0"/>
            <a:r>
              <a:rPr lang="en-US" sz="2400" b="1" dirty="0"/>
              <a:t>F</a:t>
            </a:r>
            <a:r>
              <a:rPr lang="en-US" sz="2400" b="1" baseline="-25000" dirty="0"/>
              <a:t>2</a:t>
            </a:r>
            <a:r>
              <a:rPr lang="en-US" sz="2400" b="1" dirty="0"/>
              <a:t>= 116.67 </a:t>
            </a:r>
            <a:r>
              <a:rPr lang="en-US" sz="2400" b="1" dirty="0" err="1"/>
              <a:t>kN.m</a:t>
            </a:r>
            <a:r>
              <a:rPr lang="en-US" sz="2400" b="1" dirty="0"/>
              <a:t> </a:t>
            </a:r>
            <a:endParaRPr lang="en-US" sz="2400" dirty="0"/>
          </a:p>
          <a:p>
            <a:pPr algn="l" rtl="0"/>
            <a:r>
              <a:rPr lang="en-US" sz="2400" b="1" dirty="0"/>
              <a:t>F</a:t>
            </a:r>
            <a:r>
              <a:rPr lang="en-US" sz="2400" b="1" baseline="-25000" dirty="0"/>
              <a:t>5</a:t>
            </a:r>
            <a:r>
              <a:rPr lang="en-US" sz="2400" b="1" dirty="0"/>
              <a:t>= 68.75 kN ↑</a:t>
            </a:r>
            <a:endParaRPr lang="en-US" sz="2400" dirty="0"/>
          </a:p>
          <a:p>
            <a:pPr algn="l" rtl="0"/>
            <a:r>
              <a:rPr lang="en-US" sz="2400" b="1" dirty="0"/>
              <a:t>F</a:t>
            </a:r>
            <a:r>
              <a:rPr lang="en-US" sz="2400" b="1" baseline="-25000" dirty="0"/>
              <a:t>7</a:t>
            </a:r>
            <a:r>
              <a:rPr lang="en-US" sz="2400" b="1" dirty="0"/>
              <a:t>= -25 = 25 kN ↓</a:t>
            </a:r>
            <a:endParaRPr lang="en-US" sz="2400" dirty="0"/>
          </a:p>
          <a:p>
            <a:pPr algn="l" rtl="0"/>
            <a:r>
              <a:rPr lang="en-US" sz="2400" b="1" dirty="0"/>
              <a:t>F</a:t>
            </a:r>
            <a:r>
              <a:rPr lang="en-US" sz="2400" b="1" baseline="-25000" dirty="0"/>
              <a:t>8</a:t>
            </a:r>
            <a:r>
              <a:rPr lang="en-US" sz="2400" b="1" dirty="0"/>
              <a:t>= 33.33 </a:t>
            </a:r>
            <a:r>
              <a:rPr lang="en-US" sz="2400" b="1" dirty="0" err="1"/>
              <a:t>kN.m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algn="l" rtl="0"/>
            <a:endParaRPr lang="en-US" sz="2600" b="1" dirty="0"/>
          </a:p>
          <a:p>
            <a:pPr algn="l" rtl="0"/>
            <a:endParaRPr lang="en-US" sz="2600" b="1" dirty="0" smtClean="0"/>
          </a:p>
          <a:p>
            <a:pPr algn="l" rtl="0"/>
            <a:endParaRPr lang="en-US" sz="2600" b="1" dirty="0"/>
          </a:p>
          <a:p>
            <a:pPr algn="l" rtl="0"/>
            <a:endParaRPr lang="en-US" sz="2600" b="1" dirty="0" smtClean="0"/>
          </a:p>
          <a:p>
            <a:pPr algn="l" rtl="0"/>
            <a:endParaRPr lang="en-US" sz="2600" b="1" dirty="0"/>
          </a:p>
          <a:p>
            <a:pPr algn="l" rtl="0"/>
            <a:endParaRPr lang="en-US" sz="2600" b="1" dirty="0" smtClean="0"/>
          </a:p>
          <a:p>
            <a:pPr algn="l" rtl="0"/>
            <a:endParaRPr lang="en-US" sz="2400" b="1" dirty="0"/>
          </a:p>
          <a:p>
            <a:pPr algn="l" rtl="0"/>
            <a:r>
              <a:rPr lang="en-US" sz="2400" b="1" dirty="0"/>
              <a:t>Now we can draw the shear force and bending moment diagram.</a:t>
            </a:r>
            <a:endParaRPr lang="en-US" sz="2400" dirty="0"/>
          </a:p>
          <a:p>
            <a:pPr algn="l" rtl="0"/>
            <a:r>
              <a:rPr lang="en-US" sz="2800" b="1" dirty="0"/>
              <a:t> </a:t>
            </a:r>
            <a:endParaRPr lang="en-US" sz="2800" dirty="0"/>
          </a:p>
          <a:p>
            <a:pPr algn="l" rtl="0"/>
            <a:endParaRPr lang="en-US" sz="2600" dirty="0"/>
          </a:p>
        </p:txBody>
      </p:sp>
      <p:pic>
        <p:nvPicPr>
          <p:cNvPr id="7" name="صورة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09" y="3140968"/>
            <a:ext cx="8057566" cy="2534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8" name="مربع نص 81"/>
          <p:cNvSpPr txBox="1"/>
          <p:nvPr/>
        </p:nvSpPr>
        <p:spPr>
          <a:xfrm>
            <a:off x="4355976" y="5142014"/>
            <a:ext cx="1154484" cy="10952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u="sng" dirty="0">
                <a:effectLst/>
                <a:latin typeface="Monotype Corsiva"/>
                <a:ea typeface="Calibri"/>
                <a:cs typeface="Arial"/>
              </a:rPr>
              <a:t>Answer</a:t>
            </a:r>
            <a:endParaRPr lang="en-US" sz="1400" dirty="0">
              <a:effectLst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6324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4407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Method2:-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Solution the previous example by method2: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From B.C.  ∆</a:t>
            </a:r>
            <a:r>
              <a:rPr lang="en-US" sz="2400" b="1" baseline="-25000" dirty="0"/>
              <a:t>1</a:t>
            </a:r>
            <a:r>
              <a:rPr lang="en-US" sz="2400" b="1" dirty="0"/>
              <a:t> , ∆</a:t>
            </a:r>
            <a:r>
              <a:rPr lang="en-US" sz="2400" b="1" baseline="-25000" dirty="0"/>
              <a:t>2</a:t>
            </a:r>
            <a:r>
              <a:rPr lang="en-US" sz="2400" b="1" dirty="0"/>
              <a:t> , ∆</a:t>
            </a:r>
            <a:r>
              <a:rPr lang="en-US" sz="2400" b="1" baseline="-25000" dirty="0"/>
              <a:t>3 </a:t>
            </a:r>
            <a:r>
              <a:rPr lang="en-US" sz="2400" b="1" dirty="0"/>
              <a:t>, ∆</a:t>
            </a:r>
            <a:r>
              <a:rPr lang="en-US" sz="2400" b="1" baseline="-25000" dirty="0"/>
              <a:t>5</a:t>
            </a:r>
            <a:r>
              <a:rPr lang="en-US" sz="2400" b="1" dirty="0"/>
              <a:t> , ∆</a:t>
            </a:r>
            <a:r>
              <a:rPr lang="en-US" sz="2400" b="1" baseline="-25000" dirty="0"/>
              <a:t>6</a:t>
            </a:r>
            <a:r>
              <a:rPr lang="en-US" sz="2400" b="1" dirty="0"/>
              <a:t> equal to zero	</a:t>
            </a:r>
            <a:endParaRPr lang="en-US" sz="2400" dirty="0"/>
          </a:p>
          <a:p>
            <a:pPr marL="0" indent="0">
              <a:buNone/>
            </a:pPr>
            <a:r>
              <a:rPr lang="en-US" sz="2400" b="1" i="1" dirty="0"/>
              <a:t>:.</a:t>
            </a:r>
            <a:r>
              <a:rPr lang="en-US" sz="2400" b="1" dirty="0"/>
              <a:t> Unknown ∆</a:t>
            </a:r>
            <a:r>
              <a:rPr lang="en-US" sz="2400" b="1" baseline="-25000" dirty="0"/>
              <a:t>4 </a:t>
            </a:r>
            <a:r>
              <a:rPr lang="en-US" sz="2400" b="1" dirty="0"/>
              <a:t>only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There is a concentrated load at element1; using fix end moment to translate force.</a:t>
            </a:r>
            <a:endParaRPr lang="en-US" sz="2400" dirty="0"/>
          </a:p>
          <a:p>
            <a:pPr marL="0" indent="0" algn="just">
              <a:buNone/>
            </a:pPr>
            <a:endParaRPr lang="en-US" sz="2200" dirty="0"/>
          </a:p>
          <a:p>
            <a:pPr marL="0" indent="0" algn="just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77991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2132856"/>
                <a:ext cx="8280920" cy="295232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𝐅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𝐄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𝐌</m:t>
                      </m:r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𝐏</m:t>
                          </m:r>
                          <m:r>
                            <a:rPr lang="en-US" sz="2400" b="1">
                              <a:latin typeface="Cambria Math"/>
                            </a:rPr>
                            <m:t>.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𝐚</m:t>
                          </m:r>
                          <m:r>
                            <a:rPr lang="en-US" sz="2400" b="1">
                              <a:latin typeface="Cambria Math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𝐛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For a=b</a:t>
                </a: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𝐅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𝐄</m:t>
                      </m:r>
                      <m:r>
                        <a:rPr lang="en-US" sz="2400" b="1">
                          <a:latin typeface="Cambria Math"/>
                        </a:rPr>
                        <m:t>.</m:t>
                      </m:r>
                      <m:r>
                        <a:rPr lang="en-US" sz="2400" b="1" i="1">
                          <a:latin typeface="Cambria Math"/>
                        </a:rPr>
                        <m:t>𝐌</m:t>
                      </m:r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𝐏</m:t>
                          </m:r>
                          <m:r>
                            <a:rPr lang="en-US" sz="2400" b="1">
                              <a:latin typeface="Cambria Math"/>
                            </a:rPr>
                            <m:t>.</m:t>
                          </m:r>
                          <m:r>
                            <a:rPr lang="en-US" sz="2400" b="1" i="1">
                              <a:latin typeface="Cambria Math"/>
                            </a:rPr>
                            <m:t>𝐋</m:t>
                          </m:r>
                        </m:num>
                        <m:den>
                          <m:r>
                            <a:rPr lang="en-US" sz="2400" b="1" i="1">
                              <a:latin typeface="Cambria Math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2132856"/>
                <a:ext cx="8280920" cy="2952328"/>
              </a:xfrm>
              <a:blipFill rotWithShape="1">
                <a:blip r:embed="rId2"/>
                <a:stretch>
                  <a:fillRect l="-1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صورة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307" y="2772161"/>
            <a:ext cx="5976664" cy="2606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12312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81"/>
          <p:cNvSpPr txBox="1"/>
          <p:nvPr/>
        </p:nvSpPr>
        <p:spPr>
          <a:xfrm>
            <a:off x="5933440" y="8296275"/>
            <a:ext cx="1028700" cy="9525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u="sng">
                <a:effectLst/>
                <a:latin typeface="Monotype Corsiva"/>
                <a:ea typeface="Calibri"/>
                <a:cs typeface="Arial"/>
              </a:rPr>
              <a:t>Answer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842918"/>
            <a:ext cx="184731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842918"/>
            <a:ext cx="4968552" cy="55384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4880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80728"/>
                <a:ext cx="8712968" cy="367240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𝐤</m:t>
                              </m:r>
                              <m:r>
                                <a:rPr lang="en-US" sz="2400" b="1">
                                  <a:latin typeface="Cambria Math"/>
                                </a:rPr>
                                <m:t>`</m:t>
                              </m:r>
                            </m:e>
                          </m:d>
                        </m:e>
                        <m:sup>
                          <m:r>
                            <a:rPr lang="en-US" sz="2400" b="1" i="1">
                              <a:latin typeface="Cambria Math"/>
                            </a:rPr>
                            <m:t>𝐞</m:t>
                          </m:r>
                        </m:sup>
                      </m:sSup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𝟐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𝟐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b="1" dirty="0" smtClean="0"/>
              </a:p>
              <a:p>
                <a:pPr marL="0" indent="0" algn="ctr">
                  <a:buNone/>
                </a:pPr>
                <a:r>
                  <a:rPr lang="en-US" sz="2400" b="1" dirty="0" smtClean="0"/>
                  <a:t>[</a:t>
                </a:r>
                <a:r>
                  <a:rPr lang="en-US" sz="2400" b="1" dirty="0"/>
                  <a:t>F]=[k].[∆]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80728"/>
                <a:ext cx="8712968" cy="367240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صورة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4037945"/>
            <a:ext cx="6624736" cy="2487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0082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عنصر نائب للمحتوى 2"/>
              <p:cNvSpPr txBox="1">
                <a:spLocks/>
              </p:cNvSpPr>
              <p:nvPr/>
            </p:nvSpPr>
            <p:spPr>
              <a:xfrm>
                <a:off x="539552" y="692696"/>
                <a:ext cx="8229600" cy="4176464"/>
              </a:xfrm>
              <a:prstGeom prst="rect">
                <a:avLst/>
              </a:prstGeom>
            </p:spPr>
            <p:txBody>
              <a:bodyPr vert="horz">
                <a:noAutofit/>
              </a:bodyPr>
              <a:lstStyle>
                <a:lvl1pPr marL="274320" indent="-274320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9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46888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246888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210312" algn="l" rtl="0" eaLnBrk="1" latinLnBrk="0" hangingPunct="1">
                  <a:spcBef>
                    <a:spcPct val="20000"/>
                  </a:spcBef>
                  <a:buClr>
                    <a:schemeClr val="accent3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210312" algn="l" rtl="0" eaLnBrk="1" latinLnBrk="0" hangingPunct="1">
                  <a:spcBef>
                    <a:spcPct val="20000"/>
                  </a:spcBef>
                  <a:buClr>
                    <a:schemeClr val="accent4"/>
                  </a:buClr>
                  <a:buSzPct val="6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210312" algn="l" rtl="0" eaLnBrk="1" latinLnBrk="0" hangingPunct="1">
                  <a:spcBef>
                    <a:spcPct val="20000"/>
                  </a:spcBef>
                  <a:buClr>
                    <a:schemeClr val="accent5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182880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182880" algn="l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Tx/>
                  <a:buChar char="•"/>
                  <a:defRPr kumimoji="0" sz="14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400" b="1" dirty="0"/>
                  <a:t>EI (1.5 ∆</a:t>
                </a:r>
                <a:r>
                  <a:rPr lang="en-US" sz="2400" b="1" baseline="-25000" dirty="0"/>
                  <a:t>4</a:t>
                </a:r>
                <a:r>
                  <a:rPr lang="en-US" sz="2400" b="1" dirty="0"/>
                  <a:t>) = 100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i="1" dirty="0"/>
                  <a:t>:.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>
                            <a:latin typeface="Cambria Math"/>
                          </a:rPr>
                          <m:t>∆</m:t>
                        </m:r>
                      </m:e>
                      <m:sub>
                        <m:r>
                          <a:rPr lang="en-US" sz="2400" b="1" i="1"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en-US" sz="2400" b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𝟔𝟔</m:t>
                        </m:r>
                        <m:r>
                          <a:rPr lang="en-US" sz="2400" b="1">
                            <a:latin typeface="Cambria Math"/>
                          </a:rPr>
                          <m:t>.</m:t>
                        </m:r>
                        <m:r>
                          <a:rPr lang="en-US" sz="2400" b="1" i="1">
                            <a:latin typeface="Cambria Math"/>
                          </a:rPr>
                          <m:t>𝟔𝟔𝟕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𝐄𝐈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Substitute get: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F</a:t>
                </a:r>
                <a:r>
                  <a:rPr lang="en-US" sz="2400" b="1" baseline="-25000" dirty="0"/>
                  <a:t>1</a:t>
                </a:r>
                <a:r>
                  <a:rPr lang="en-US" sz="2400" b="1" dirty="0"/>
                  <a:t>= 6.25 + F</a:t>
                </a:r>
                <a:r>
                  <a:rPr lang="en-US" sz="2400" b="1" baseline="30000" dirty="0"/>
                  <a:t>*</a:t>
                </a:r>
                <a:r>
                  <a:rPr lang="en-US" sz="2400" b="1" dirty="0"/>
                  <a:t> = 6.25 + 50 = 56.25 kN ↑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F</a:t>
                </a:r>
                <a:r>
                  <a:rPr lang="en-US" sz="2400" b="1" baseline="-25000" dirty="0"/>
                  <a:t>2</a:t>
                </a:r>
                <a:r>
                  <a:rPr lang="en-US" sz="2400" b="1" dirty="0"/>
                  <a:t>= 16.67 + F</a:t>
                </a:r>
                <a:r>
                  <a:rPr lang="en-US" sz="2400" b="1" baseline="30000" dirty="0"/>
                  <a:t>*</a:t>
                </a:r>
                <a:r>
                  <a:rPr lang="en-US" sz="2400" b="1" dirty="0"/>
                  <a:t> = 16.67 + 100 = 116.67 </a:t>
                </a:r>
                <a:r>
                  <a:rPr lang="en-US" sz="2400" b="1" dirty="0" err="1"/>
                  <a:t>kN.m</a:t>
                </a:r>
                <a:r>
                  <a:rPr lang="en-US" sz="2400" b="1" dirty="0"/>
                  <a:t> 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F</a:t>
                </a:r>
                <a:r>
                  <a:rPr lang="en-US" sz="2400" b="1" baseline="-25000" dirty="0"/>
                  <a:t>3</a:t>
                </a:r>
                <a:r>
                  <a:rPr lang="en-US" sz="2400" b="1" dirty="0"/>
                  <a:t>= 18.75 + F</a:t>
                </a:r>
                <a:r>
                  <a:rPr lang="en-US" sz="2400" b="1" baseline="30000" dirty="0"/>
                  <a:t>*</a:t>
                </a:r>
                <a:r>
                  <a:rPr lang="en-US" sz="2400" b="1" dirty="0"/>
                  <a:t> = 18.75 + 50 = 68.75 kN ↑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F</a:t>
                </a:r>
                <a:r>
                  <a:rPr lang="en-US" sz="2400" b="1" baseline="-25000" dirty="0"/>
                  <a:t>7</a:t>
                </a:r>
                <a:r>
                  <a:rPr lang="en-US" sz="2400" b="1" dirty="0"/>
                  <a:t>= -25 = 25 kN ↓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F</a:t>
                </a:r>
                <a:r>
                  <a:rPr lang="en-US" sz="2400" b="1" baseline="-25000" dirty="0"/>
                  <a:t>8</a:t>
                </a:r>
                <a:r>
                  <a:rPr lang="en-US" sz="2400" b="1" dirty="0"/>
                  <a:t>= 33.33 </a:t>
                </a:r>
                <a:r>
                  <a:rPr lang="en-US" sz="2400" b="1" dirty="0" err="1"/>
                  <a:t>kN.m</a:t>
                </a:r>
                <a:r>
                  <a:rPr lang="en-US" sz="2400" b="1" dirty="0"/>
                  <a:t> 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 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 </a:t>
                </a:r>
              </a:p>
              <a:p>
                <a:pPr marL="0" indent="0">
                  <a:buNone/>
                </a:pPr>
                <a:r>
                  <a:rPr lang="en-US" sz="2400" dirty="0" smtClean="0"/>
                  <a:t> 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عنصر نائب للمحتوى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92696"/>
                <a:ext cx="8229600" cy="4176464"/>
              </a:xfrm>
              <a:prstGeom prst="rect">
                <a:avLst/>
              </a:prstGeom>
              <a:blipFill rotWithShape="1">
                <a:blip r:embed="rId2"/>
                <a:stretch>
                  <a:fillRect l="-1185" t="-11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صورة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539" y="4444614"/>
            <a:ext cx="5934075" cy="1952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مربع نص 14"/>
          <p:cNvSpPr txBox="1"/>
          <p:nvPr/>
        </p:nvSpPr>
        <p:spPr>
          <a:xfrm>
            <a:off x="4499992" y="6021288"/>
            <a:ext cx="1028700" cy="9525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u="sng" dirty="0">
                <a:effectLst/>
                <a:latin typeface="Monotype Corsiva"/>
                <a:ea typeface="Calibri"/>
                <a:cs typeface="Arial"/>
              </a:rPr>
              <a:t>Answer</a:t>
            </a:r>
            <a:endParaRPr lang="en-US" sz="1100" dirty="0">
              <a:effectLst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5821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539552" y="1484784"/>
            <a:ext cx="8229600" cy="41764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2" name="مستطيل 1"/>
          <p:cNvSpPr/>
          <p:nvPr/>
        </p:nvSpPr>
        <p:spPr>
          <a:xfrm>
            <a:off x="539552" y="98072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0"/>
            <a:r>
              <a:rPr lang="en-US" sz="2400" b="1" dirty="0"/>
              <a:t>H.W: Use stiffness matrix method to draw shear force diagram and bending moment diagram (neglected axial force).</a:t>
            </a:r>
            <a:endParaRPr lang="en-US" sz="2400" dirty="0"/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271" y="3068960"/>
            <a:ext cx="5759450" cy="28854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9515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1772816"/>
            <a:ext cx="6984775" cy="33123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3766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539552" y="1484784"/>
            <a:ext cx="8229600" cy="41764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1556792"/>
            <a:ext cx="6624736" cy="360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0264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2664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i="1" dirty="0"/>
              <a:t>Beam Element *</a:t>
            </a:r>
            <a:r>
              <a:rPr lang="en-US" b="1" dirty="0"/>
              <a:t>**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There are three degree of freedom in each node; six degree of freedom in each element.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50569"/>
            <a:ext cx="8352928" cy="2880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95357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48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7128791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44388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539552" y="1484784"/>
            <a:ext cx="8229600" cy="41764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844824"/>
            <a:ext cx="7200800" cy="30963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96929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 txBox="1">
            <a:spLocks/>
          </p:cNvSpPr>
          <p:nvPr/>
        </p:nvSpPr>
        <p:spPr>
          <a:xfrm>
            <a:off x="539552" y="1484784"/>
            <a:ext cx="8229600" cy="4176464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1268760"/>
            <a:ext cx="6480720" cy="43924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969225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مستطيل 3"/>
              <p:cNvSpPr/>
              <p:nvPr/>
            </p:nvSpPr>
            <p:spPr>
              <a:xfrm>
                <a:off x="467544" y="836712"/>
                <a:ext cx="8064896" cy="4960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rtl="0"/>
                <a:r>
                  <a:rPr lang="en-US" sz="2600" b="1" dirty="0"/>
                  <a:t>Then: </a:t>
                </a:r>
                <a:r>
                  <a:rPr lang="en-US" sz="2600" b="1" dirty="0" smtClean="0"/>
                  <a:t>stiffness </a:t>
                </a:r>
                <a:r>
                  <a:rPr lang="en-US" sz="2600" b="1" dirty="0"/>
                  <a:t>matrix for beam element in local coordinate system:-</a:t>
                </a:r>
                <a:endParaRPr lang="en-US" sz="2600" dirty="0"/>
              </a:p>
              <a:p>
                <a:pPr algn="just" rtl="0"/>
                <a:r>
                  <a:rPr lang="en-US" sz="2600" b="1" dirty="0"/>
                  <a:t> </a:t>
                </a:r>
                <a:endParaRPr lang="en-US" sz="2600" dirty="0"/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latin typeface="Cambria Math"/>
                                </a:rPr>
                                <m:t>𝐤</m:t>
                              </m:r>
                              <m:r>
                                <a:rPr lang="en-US" sz="2000" b="1">
                                  <a:latin typeface="Cambria Math"/>
                                </a:rPr>
                                <m:t>`</m:t>
                              </m:r>
                            </m:e>
                          </m:d>
                        </m:e>
                        <m:sup>
                          <m:r>
                            <a:rPr lang="en-US" sz="2000" b="1" i="1">
                              <a:latin typeface="Cambria Math"/>
                            </a:rPr>
                            <m:t>𝐞</m:t>
                          </m:r>
                        </m:sup>
                      </m:sSup>
                      <m:r>
                        <a:rPr lang="en-US" sz="2000" b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𝟏𝟐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𝟏𝟐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𝟏𝟐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𝟏𝟐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𝟑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𝟐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000" b="1" i="1">
                                    <a:latin typeface="Cambria Math"/>
                                  </a:rPr>
                                  <m:t>𝟔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000" b="1" i="1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𝐋</m:t>
                                        </m:r>
                                      </m:e>
                                      <m:sup>
                                        <m:r>
                                          <a:rPr lang="en-US" sz="2000" b="1" i="1"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  <m:e>
                                <m:r>
                                  <a:rPr lang="en-US" sz="2000" b="1" i="1">
                                    <a:latin typeface="Cambria Math"/>
                                  </a:rPr>
                                  <m:t>𝟒</m:t>
                                </m:r>
                                <m:f>
                                  <m:fPr>
                                    <m:ctrlPr>
                                      <a:rPr lang="en-US" sz="2000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𝐄𝐈</m:t>
                                    </m:r>
                                  </m:num>
                                  <m:den>
                                    <m:r>
                                      <a:rPr lang="en-US" sz="2000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" name="مستطيل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36712"/>
                <a:ext cx="8064896" cy="4960525"/>
              </a:xfrm>
              <a:prstGeom prst="rect">
                <a:avLst/>
              </a:prstGeom>
              <a:blipFill rotWithShape="1">
                <a:blip r:embed="rId2"/>
                <a:stretch>
                  <a:fillRect l="-1361" t="-983" r="-136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6692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836712"/>
                <a:ext cx="8352928" cy="115212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US" b="1" dirty="0"/>
                  <a:t>In beam element with axial force only, single degree of freedom at each nodes; two degree of freedom in each element</a:t>
                </a:r>
                <a:r>
                  <a:rPr lang="en-US" b="1" dirty="0" smtClean="0"/>
                  <a:t>.</a:t>
                </a:r>
              </a:p>
              <a:p>
                <a:pPr marL="0" indent="0" algn="just">
                  <a:buNone/>
                </a:pPr>
                <a:r>
                  <a:rPr lang="en-US" b="1" dirty="0" smtClean="0"/>
                  <a:t>Stiffness </a:t>
                </a:r>
                <a:r>
                  <a:rPr lang="en-US" b="1" dirty="0"/>
                  <a:t>matrix for beam element with axial force only:-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𝐤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`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𝐞</m:t>
                          </m:r>
                        </m:sup>
                      </m:sSup>
                      <m:r>
                        <a:rPr lang="en-US" b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𝐀𝐄</m:t>
                                    </m:r>
                                  </m:num>
                                  <m:den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836712"/>
                <a:ext cx="8352928" cy="1152128"/>
              </a:xfrm>
              <a:blipFill rotWithShape="1">
                <a:blip r:embed="rId2"/>
                <a:stretch>
                  <a:fillRect l="-1314" t="-4233" r="-1314" b="-216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صورة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25144"/>
            <a:ext cx="7452320" cy="18722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16534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836712"/>
                <a:ext cx="8352928" cy="1152128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US" b="1" u="dbl" dirty="0"/>
                  <a:t>And:</a:t>
                </a:r>
                <a:r>
                  <a:rPr lang="en-US" b="1" dirty="0"/>
                  <a:t> In beam element without axial force, there are two degree of freedom at each nodes; four degree of freedom in each element.</a:t>
                </a:r>
                <a:endParaRPr lang="en-US" dirty="0"/>
              </a:p>
              <a:p>
                <a:pPr marL="0" indent="0" algn="just">
                  <a:buNone/>
                </a:pPr>
                <a:r>
                  <a:rPr lang="en-US" b="1" dirty="0"/>
                  <a:t>Stiffness matrix for beam element without axial force:-</a:t>
                </a:r>
                <a:endParaRPr lang="en-US" dirty="0"/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𝐤</m:t>
                              </m:r>
                              <m:r>
                                <a:rPr lang="en-US" b="1">
                                  <a:latin typeface="Cambria Math"/>
                                </a:rPr>
                                <m:t>`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latin typeface="Cambria Math"/>
                            </a:rPr>
                            <m:t>𝐞</m:t>
                          </m:r>
                        </m:sup>
                      </m:sSup>
                      <m:r>
                        <a:rPr lang="en-US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𝟐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𝟐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b="1" i="1">
                                    <a:latin typeface="Cambria Math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n-US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 algn="just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836712"/>
                <a:ext cx="8352928" cy="1152128"/>
              </a:xfrm>
              <a:blipFill rotWithShape="1">
                <a:blip r:embed="rId2"/>
                <a:stretch>
                  <a:fillRect l="-1314" t="-4233" r="-1314" b="-213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صورة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81128"/>
            <a:ext cx="7416824" cy="1944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891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2736304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u="dbl" dirty="0"/>
              <a:t>Example1:</a:t>
            </a:r>
            <a:r>
              <a:rPr lang="en-US" b="1" dirty="0"/>
              <a:t> </a:t>
            </a:r>
            <a:r>
              <a:rPr lang="en-US" b="1" dirty="0" err="1" smtClean="0"/>
              <a:t>Analyse</a:t>
            </a:r>
            <a:r>
              <a:rPr lang="en-US" b="1" dirty="0" smtClean="0"/>
              <a:t> </a:t>
            </a:r>
            <a:r>
              <a:rPr lang="en-US" b="1" dirty="0"/>
              <a:t>the structure shown in figure, use the stiffness matrix method. Neglect the axial force.</a:t>
            </a:r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97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8064896" cy="38164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05153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79512" y="980728"/>
            <a:ext cx="8940289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r>
              <a:rPr lang="en-US" b="1" u="dbl" dirty="0" smtClean="0"/>
              <a:t>Solution</a:t>
            </a:r>
            <a:r>
              <a:rPr lang="en-US" b="1" u="dbl" dirty="0"/>
              <a:t>:</a:t>
            </a:r>
            <a:r>
              <a:rPr lang="en-US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Method1:-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From B.C.  ∆</a:t>
            </a:r>
            <a:r>
              <a:rPr lang="en-US" b="1" baseline="-25000" dirty="0"/>
              <a:t>1</a:t>
            </a:r>
            <a:r>
              <a:rPr lang="en-US" b="1" dirty="0"/>
              <a:t> , ∆</a:t>
            </a:r>
            <a:r>
              <a:rPr lang="en-US" b="1" baseline="-25000" dirty="0"/>
              <a:t>2</a:t>
            </a:r>
            <a:r>
              <a:rPr lang="en-US" b="1" dirty="0"/>
              <a:t> , ∆</a:t>
            </a:r>
            <a:r>
              <a:rPr lang="en-US" b="1" baseline="-25000" dirty="0"/>
              <a:t>5 </a:t>
            </a:r>
            <a:r>
              <a:rPr lang="en-US" b="1" dirty="0"/>
              <a:t>, ∆</a:t>
            </a:r>
            <a:r>
              <a:rPr lang="en-US" b="1" baseline="-25000" dirty="0"/>
              <a:t>7</a:t>
            </a:r>
            <a:r>
              <a:rPr lang="en-US" b="1" dirty="0"/>
              <a:t> , ∆</a:t>
            </a:r>
            <a:r>
              <a:rPr lang="en-US" b="1" baseline="-25000" dirty="0"/>
              <a:t>8</a:t>
            </a:r>
            <a:r>
              <a:rPr lang="en-US" b="1" dirty="0"/>
              <a:t>  equal to zero</a:t>
            </a:r>
            <a:endParaRPr lang="en-US" dirty="0"/>
          </a:p>
          <a:p>
            <a:pPr marL="0" indent="0">
              <a:buNone/>
            </a:pPr>
            <a:r>
              <a:rPr lang="en-US" b="1" i="1" dirty="0"/>
              <a:t>:.</a:t>
            </a:r>
            <a:r>
              <a:rPr lang="en-US" b="1" dirty="0"/>
              <a:t> Unknown ∆</a:t>
            </a:r>
            <a:r>
              <a:rPr lang="en-US" b="1" baseline="-25000" dirty="0"/>
              <a:t>3</a:t>
            </a:r>
            <a:r>
              <a:rPr lang="en-US" b="1" dirty="0"/>
              <a:t> , ∆</a:t>
            </a:r>
            <a:r>
              <a:rPr lang="en-US" b="1" baseline="-25000" dirty="0"/>
              <a:t>4 </a:t>
            </a:r>
            <a:r>
              <a:rPr lang="en-US" b="1" dirty="0"/>
              <a:t>&amp; ∆</a:t>
            </a:r>
            <a:r>
              <a:rPr lang="en-US" b="1" baseline="-25000" dirty="0"/>
              <a:t>6</a:t>
            </a:r>
            <a:r>
              <a:rPr lang="en-US" b="1" dirty="0"/>
              <a:t>  </a:t>
            </a:r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97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7704856" cy="27394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12503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97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2"/>
              <p:cNvSpPr>
                <a:spLocks noChangeArrowheads="1"/>
              </p:cNvSpPr>
              <p:nvPr/>
            </p:nvSpPr>
            <p:spPr bwMode="auto">
              <a:xfrm>
                <a:off x="539552" y="1091473"/>
                <a:ext cx="7848872" cy="5201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rtl="0"/>
                <a:r>
                  <a:rPr lang="en-US" sz="2600" b="1" dirty="0"/>
                  <a:t> </a:t>
                </a:r>
                <a:endParaRPr lang="en-US" sz="2600" dirty="0"/>
              </a:p>
              <a:p>
                <a:pPr algn="just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600" b="1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6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600" b="1" i="1">
                                  <a:latin typeface="Cambria Math"/>
                                </a:rPr>
                                <m:t>𝐤</m:t>
                              </m:r>
                              <m:r>
                                <a:rPr lang="en-US" sz="2600" b="1">
                                  <a:latin typeface="Cambria Math"/>
                                </a:rPr>
                                <m:t>`</m:t>
                              </m:r>
                            </m:e>
                          </m:d>
                        </m:e>
                        <m:sup>
                          <m:r>
                            <a:rPr lang="en-US" sz="2600" b="1" i="1">
                              <a:latin typeface="Cambria Math"/>
                            </a:rPr>
                            <m:t>𝐞</m:t>
                          </m:r>
                        </m:sup>
                      </m:sSup>
                      <m:r>
                        <a:rPr lang="en-US" sz="26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6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600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sz="26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6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6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6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6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6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n-US" sz="26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𝟐</m:t>
                                </m:r>
                                <m:sSup>
                                  <m:sSupPr>
                                    <m:ctrlPr>
                                      <a:rPr lang="en-US" sz="26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6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𝟏𝟐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𝟐</m:t>
                                </m:r>
                                <m:sSup>
                                  <m:sSupPr>
                                    <m:ctrlPr>
                                      <a:rPr lang="en-US" sz="26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600" b="1" i="1">
                                    <a:latin typeface="Cambria Math"/>
                                  </a:rPr>
                                  <m:t>𝟔𝐋</m:t>
                                </m:r>
                              </m:e>
                              <m:e>
                                <m:r>
                                  <a:rPr lang="en-US" sz="2600" b="1" i="1">
                                    <a:latin typeface="Cambria Math"/>
                                  </a:rPr>
                                  <m:t>𝟒</m:t>
                                </m:r>
                                <m:sSup>
                                  <m:sSupPr>
                                    <m:ctrlPr>
                                      <a:rPr lang="en-US" sz="2600" b="1" i="1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p>
                                    <m:r>
                                      <a:rPr lang="en-US" sz="2600" b="1" i="1"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600" dirty="0"/>
              </a:p>
              <a:p>
                <a:pPr algn="just" rtl="0"/>
                <a:endParaRPr lang="en-US" sz="2600" b="1" dirty="0" smtClean="0"/>
              </a:p>
              <a:p>
                <a:pPr algn="just" rtl="0"/>
                <a:endParaRPr lang="en-US" sz="2600" b="1" dirty="0"/>
              </a:p>
              <a:p>
                <a:pPr algn="just" rtl="0"/>
                <a:r>
                  <a:rPr lang="en-US" sz="2600" b="1" dirty="0" smtClean="0"/>
                  <a:t>There </a:t>
                </a:r>
                <a:r>
                  <a:rPr lang="en-US" sz="2600" b="1" dirty="0"/>
                  <a:t>are two methods:</a:t>
                </a:r>
                <a:endParaRPr lang="en-US" sz="2600" dirty="0"/>
              </a:p>
              <a:p>
                <a:pPr algn="just" rtl="0"/>
                <a:r>
                  <a:rPr lang="en-US" sz="2600" b="1" dirty="0"/>
                  <a:t>Method1: Individual elements </a:t>
                </a:r>
                <a:r>
                  <a:rPr lang="en-US" sz="2600" b="1" dirty="0" err="1"/>
                  <a:t>i.e</a:t>
                </a:r>
                <a:r>
                  <a:rPr lang="en-US" sz="2600" b="1" dirty="0"/>
                  <a:t> [k] for element1, [k] for element2 &amp; [k] for element3.</a:t>
                </a:r>
                <a:endParaRPr lang="en-US" sz="2600" dirty="0"/>
              </a:p>
              <a:p>
                <a:pPr algn="just" rtl="0"/>
                <a:endParaRPr lang="en-US" sz="2600" b="1" dirty="0" smtClean="0"/>
              </a:p>
              <a:p>
                <a:pPr algn="just" rtl="0"/>
                <a:r>
                  <a:rPr lang="en-US" sz="2600" b="1" dirty="0" smtClean="0"/>
                  <a:t>Method2</a:t>
                </a:r>
                <a:r>
                  <a:rPr lang="en-US" sz="2600" b="1" dirty="0"/>
                  <a:t>: Direct to overall matrix.</a:t>
                </a:r>
                <a:endParaRPr lang="en-US" sz="2600" dirty="0"/>
              </a:p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1091473"/>
                <a:ext cx="7848872" cy="5201360"/>
              </a:xfrm>
              <a:prstGeom prst="rect">
                <a:avLst/>
              </a:prstGeom>
              <a:blipFill rotWithShape="1">
                <a:blip r:embed="rId2"/>
                <a:stretch>
                  <a:fillRect l="-1399" r="-139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8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عنصر نائب للمحتوى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565848"/>
                <a:ext cx="8229600" cy="18874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400" b="1" i="1">
                                    <a:latin typeface="Cambria Math"/>
                                  </a:rPr>
                                  <m:t>𝟏𝟎𝟎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</a:rPr>
                            <m:t>𝐄𝐈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1" i="1">
                                  <a:latin typeface="Cambria Math"/>
                                </a:rPr>
                                <m:t>𝐋</m:t>
                              </m:r>
                            </m:e>
                            <m:sup>
                              <m:r>
                                <a:rPr lang="en-US" sz="2400" b="1" i="1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𝟐𝟒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𝟐𝟒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𝟏𝟐𝟖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𝟑𝟐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𝟐𝟒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𝟑𝟐</m:t>
                                </m:r>
                              </m:e>
                              <m:e>
                                <m:r>
                                  <a:rPr lang="en-US" sz="2400" b="1" i="1">
                                    <a:latin typeface="Cambria Math"/>
                                  </a:rPr>
                                  <m:t>𝟏𝟐𝟖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400" b="1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>
                                        <a:latin typeface="Cambria Math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>
                                        <a:latin typeface="Cambria Math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𝟒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>
                                        <a:latin typeface="Cambria Math"/>
                                      </a:rPr>
                                      <m:t>∆</m:t>
                                    </m:r>
                                  </m:e>
                                  <m:sub>
                                    <m:r>
                                      <a:rPr lang="en-US" sz="2400" b="1" i="1">
                                        <a:latin typeface="Cambria Math"/>
                                      </a:rPr>
                                      <m:t>𝟔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/>
                  <a:t> 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2" name="عنصر نائب للمحتوى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565848"/>
                <a:ext cx="8229600" cy="188748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صورة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8424936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2690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مركّب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683</Words>
  <Application>Microsoft Office PowerPoint</Application>
  <PresentationFormat>عرض على الشاشة (3:4)‏</PresentationFormat>
  <Paragraphs>96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Ahmad</dc:creator>
  <cp:lastModifiedBy>DR.Ahmed Saker 2o1O</cp:lastModifiedBy>
  <cp:revision>16</cp:revision>
  <dcterms:created xsi:type="dcterms:W3CDTF">2018-10-03T15:27:59Z</dcterms:created>
  <dcterms:modified xsi:type="dcterms:W3CDTF">2018-11-05T19:08:42Z</dcterms:modified>
</cp:coreProperties>
</file>